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4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78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1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8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8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7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8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1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0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5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6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3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E220A-CEC7-49D2-8346-AAADB30F251B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F30E3-E2D2-4BD6-9B7E-8C9144EA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hyperlink" Target="https://raw.githubusercontent.com/swakkhar/MachineLearning/master/Codes/logistic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2020</a:t>
            </a:r>
          </a:p>
          <a:p>
            <a:r>
              <a:rPr lang="en-US" dirty="0" smtClean="0"/>
              <a:t>Financial Informatics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93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56"/>
    </mc:Choice>
    <mc:Fallback>
      <p:transition spd="slow" advTm="64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step function!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2133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Alas! This is not a continuous function and thus not </a:t>
            </a:r>
            <a:r>
              <a:rPr lang="en-US" dirty="0" smtClean="0"/>
              <a:t>differentiable</a:t>
            </a:r>
            <a:r>
              <a:rPr lang="en-US" dirty="0"/>
              <a:t>.</a:t>
            </a:r>
          </a:p>
          <a:p>
            <a:r>
              <a:rPr lang="en-US" dirty="0"/>
              <a:t>We can't calculate gradients! We need to </a:t>
            </a:r>
            <a:r>
              <a:rPr lang="en-US" dirty="0" smtClean="0"/>
              <a:t>find </a:t>
            </a:r>
            <a:r>
              <a:rPr lang="en-US" dirty="0"/>
              <a:t>an alternate!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33525"/>
            <a:ext cx="36385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66"/>
    </mc:Choice>
    <mc:Fallback>
      <p:transition spd="slow" advTm="84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sigmoid function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17380"/>
            <a:ext cx="8516260" cy="47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54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95"/>
    </mc:Choice>
    <mc:Fallback>
      <p:transition spd="slow" advTm="75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loss function - Cross-entropy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44020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1800" y="3429000"/>
            <a:ext cx="1828800" cy="762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05400" y="3429000"/>
            <a:ext cx="2590800" cy="7620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973"/>
    </mc:Choice>
    <mc:Fallback>
      <p:transition spd="slow" advTm="111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Function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37992"/>
            <a:ext cx="8482430" cy="438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43200" y="5181600"/>
            <a:ext cx="1981200" cy="6096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29200" y="5181600"/>
            <a:ext cx="2514600" cy="6096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781800" y="4343400"/>
            <a:ext cx="2286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590800" y="4191000"/>
            <a:ext cx="9906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2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30"/>
    </mc:Choice>
    <mc:Fallback>
      <p:transition spd="slow" advTm="122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Function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772400" cy="511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562600" y="57150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24200" y="43434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81400" y="58674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4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41"/>
    </mc:Choice>
    <mc:Fallback>
      <p:transition spd="slow" advTm="71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Comments on Gradient </a:t>
            </a:r>
            <a:r>
              <a:rPr lang="en-US" dirty="0" smtClean="0"/>
              <a:t>Descent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2514600"/>
            <a:ext cx="8872537" cy="206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85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70"/>
    </mc:Choice>
    <mc:Fallback>
      <p:transition spd="slow" advTm="44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629400" cy="520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33600" y="4050204"/>
            <a:ext cx="5638800" cy="15885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9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39"/>
    </mc:Choice>
    <mc:Fallback>
      <p:transition spd="slow" advTm="35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Lighter Gradient Descent Algorithm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31746"/>
            <a:ext cx="6248400" cy="537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8400" y="4018673"/>
            <a:ext cx="5334000" cy="16201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71"/>
    </mc:Choice>
    <mc:Fallback>
      <p:transition spd="slow" advTm="46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7924800" cy="526979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8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46"/>
    </mc:Choice>
    <mc:Fallback>
      <p:transition spd="slow" advTm="3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4" name="AutoShape 2" descr="data:image/png;base64,iVBORw0KGgoAAAANSUhEUgAAAYAAAAEGCAYAAABsLkJ6AAAABHNCSVQICAgIfAhkiAAAAAlwSFlz%0AAAALEgAACxIB0t1+/AAAADh0RVh0U29mdHdhcmUAbWF0cGxvdGxpYiB2ZXJzaW9uMy4yLjEsIGh0%0AdHA6Ly9tYXRwbG90bGliLm9yZy+j8jraAAAgAElEQVR4nO3deXxU1fn48c/JRsKWBBIgK9kDIQu7%0AWr5Wq1atrVWx2oqttQWxda2ttFr9KUWrWLfWal1Qu31tq36r1NZWbKWtrbZCAIEEshESSNhDAgnZ%0Ak/P7407INpPMJHPn3sk879eLF2QyM/dhAue59znnPFdprRFCCBF4gqwOQAghhDUkAQghRICSBCCE%0AEAFKEoAQQgQoSQBCCBGgQqwOwBMxMTE6JSXF6jCEEMKvbNmy5ZjWOnbg436VAFJSUigsLLQ6DCGE%0A8CtKqWpnj0sJSAghApQkACGECFCSAIQQIkD51RyAMx0dHdTU1NDa2mp1KLYRHh5OYmIioaGhVoci%0AhLAxv08ANTU1TJo0iZSUFJRSVodjOa01dXV11NTUkJqaanU4Qggb8/sSUGtrK1OnTpXB30EpxdSp%0AU+WKSAgxLL9PAIAM/gPI5yGEcMeYSABCCDFWdXTUUV7+LTo7T3j9vSUBmGT16tU89thjprz3Pffc%0AQ1JSEhMnTjTl/YUQ1tNac+TI62zalMOBA8/Q0PC+149hegJQSr2slDqilCrq89hqpVStUupjx69L%0AzI5jLLn00kvZtGmT1WEIIUzS1naA4uKl7Np1NeHhySxYsIWYmEu9fhxfXAH8ArjYyeNPaq3nOn79%0A2QdxALB+Wy1L1m4k9a63WbJ2I+u31Y76PX/1q1+Rn59PQUEBX/nKVwZ9f926dSxatIiCggKuvPJK%0AmpubAXj99dfJzc2loKCAT37ykwAUFxezePFi5s6dS35+PuXl5YPe78wzzyQuLm7UcQsh7EVrzcGD%0AL7FpUw7Hj79DWtqjzJv3HyZOzDfleKYvA9Vav6+USjH7OO5Yv62Wu9/YSUtHFwC1DS3c/cZOAC6f%0AlzCi9ywuLubBBx/kww8/JCYmhuPHjw96ztKlS7nhhhsAuPfee3nppZe49dZbWbNmDRs2bCAhIYGG%0AhgYAnnvuOW6//XauvfZa2tvb6erqGlFcQgj/0tJSSWnpShoa3iMy8pNkZ7/I+PGZph7TyjmAW5RS%0AOxwlomhXT1JKrVRKFSqlCo8ePTqqAz66ofT04N+jpaOLRzeUjvg9N27cyFVXXUVMTAwAU6ZMGfSc%0AoqIizj77bPLy8njllVcoLi4GYMmSJVx//fWsW7fu9EB/1lln8dBDD/HII49QXV1NRETEiGMTNrbj%0ANXgyF1ZHGb/veM3qiIRFtO5i//4fs3lzHo2Nm8jMfJa5c/9u+uAP1iWAZ4F0YC5wEHjc1RO11i9o%0ArRdqrRfGxg7qZuqRAw0tHj3uLddffz1PP/00O3fu5P777z+9Rv+5557jwQcfZP/+/SxYsIC6ujqW%0ALVvGW2+9RUREBJdccgkbN240NTZhgR2vwR9vgxP7AW38/sfbJAkEoFOnitm6dQl79txBVNS5LFpU%0ATELCN1DKN0OzJQlAa31Ya92lte4G1gGLfXHc+CjnZ9OuHnfHeeedx+uvv05dXR2A0xJQY2MjcXFx%0AdHR08Morr5x+fM+ePZxxxhmsWbOG2NhY9u/fT2VlJWlpadx2221cdtll7NixY8SxCZt6bw10DDjp%0A6GgxHhcBobu7naqqBygsnEdLSwWzZ79CXt6fCA9P8mkcliQApVTfGcwrgCJXz/WmVRdlExEa3O+x%0AiNBgVl2UPeL3nDNnDvfccw/nnHMOBQUFfPvb3x70nAceeIAzzjiDJUuWMGvWrN54Vq0iLy+P3Nxc%0APvGJT1BQUMBrr71Gbm4uc+fOpaioiOuuu27Q+333u98lMTGR5uZmEhMTWb169YjjFxY4UePZ42JM%0AOXmykC1bFlFVdR+xsVeyePFupk9fZskGTqW1NvcASv0WOBeIAQ4D9zu+ngtooAq4UWt9cLj3Wrhw%0AoR54Q5jdu3cze/Zst+NZv62WRzeUcqChhfioCFZdlD3iCWA78/RzET70ZK6j/DNAZBLc4ZNzIWGB%0Arq5mqqpWs3//44SFzSAr61liYj7vk2MrpbZorRcOfNwXq4CucfLwS2Yf15XL5yWMyQFf+JHz7zNq%0A/n3LQKERxuNiTGpo+CelpStoaakgLu4G0tMfJSQk0uqw/L8bqBC2sOM1o4Z/ogYiE43BPP9q58/t%0Aedzd5wu/1dl5gj17vsfBg88THp5GQcF7REefZ3VYp0kCEGK0elb19JzR96zqgaGTgAz4Y1pd3duU%0Alt5Ie/tBEhO/Q2rqDwgOnmB1WP1ILyAhRktW9Yg+2tuPsmvXtezc+TlCQ6OZP/8/ZGQ8ZrvBH+QK%0AQIiR6VvywcVCCl+u6vGkBCVMYTRve5WKilvp7DxBSspqkpPvJigozOrQXJIEIISnBpZ8XIlMtCYe%0Ad0pQwqtaW2soL7+Juro/MmnSYrKzX2LixFyrwxqWlIBMYmY76C1btpCXl0dGRga33XYbZi/lFQM4%0AK/kM5MtVPVKCsozW3Rw48AKbN8+hvv5vpKc/wfz5H/rF4A+SAPzSN7/5TdatW0d5eTnl5eW88847%0AVocUWIYs7ShjPf+lT/nu7Fs2llmiubmC7dvPp6zsRiZNWsCiRTtJSroDpYKHf7FNBF4CMKEJly/b%0AQR88eJCTJ09y5plnopTiuuuuY/369aP+OwgPuCrtRCbB6gZjM5cvSy8u4/FRCSrAGM3bHqewMJ/G%0Axq1kZa2joOA9IiLSrQ7NY4GVAExowtXTDnrjxo1s376dn/zkJ4Oes3TpUjZv3sz27duZPXs2L71k%0A7IPraQe9fft23nrrLaC3HfTHH39MYWEhiYn9/xPX1tb2eywxMZHa2tHf00B44Pz7jBJPX1Zu5LJb%0APGNYU1MRW7eexZ49dxIdfQGLF+8iPn6F396HO7ASgAm1UmkHHYDyrzZKPJFJWFLy8UU80q66n+7u%0AdvbuXc2WLfNpba0iJ+d35Ob+gXHj/LurQGCtArKoVnr99dezfv16CgoK+MUvfsE//vEPwDjb/+ij%0Aj3j77bdZsGABW7ZsYdmyZZxxxhm8/fbbXHLJJTz//POcd17vzsGEhARqanrjrampISHBv/8R+iW7%0AbeTyZjyyqqifkyc3UVLydZqbi5k2bRkZGT8hLCzG6rC8IrCuAEyolfq6HXRcXByTJ0/mv//9L1pr%0AfvWrX3HZZZeNOH4hBpFVRQB0dZ2iouI7bN16Fl1dJ8jL+xM5Oa+MmcEfAi0BmFArtaId9M9+9jNW%0ArFhBRkYG6enpfOYznxlx/EIMIquKqK/fyObN+dTUPEF8/EoWLSpm6tTPWh2W15neDtqbvNEOOlB2%0ATEo76DHKF/9+vd2u2o/+z3V0NFBZuYqDB18kIiKD7OwXiYo6x+qwRs2ydtC2Y7farRDu8lVt3lm7%0AaoD2U0YMnhzLj+YTjh17i7Kyb9LefoikpFWkpKwmOHi81WGZKrBKQEL4M1/V5ntWFUUMWNHWctzz%0AZdN+MJ/Q3n6E4uIvUVR0GaGhU5k//yPS03805gd/GCMJwJ/KWL4gn4cf8WS5pS9r8/lXQ5iT7pWe%0ADt42nk/QWnP48Cts2pTDsWNvkJKyhgULCpk8eVClZMzy+xJQeHg4dXV1TJ061W83Y3iT1pq6ujrC%0Aw8OtDkUM50/fhsKXOd1NdLjySGSii9q8STt+vTF4+zpmN7W27qes7JscP/42kyadwaxZLzFhwhxL%0AY7KC3yeAxMREampqOHr0qNWh2EZ4ePigHcSW8KPJP5/b8Vr/wb9Hzxm2s8/J17eS9MbgbbPbX/Y0%0Ab6us/C5ad5Ge/gSJibf5Vf8eb/L7BBAaGkpqaqrVYYiB/GjyzxLvrcH1fQT2O1biDEicvr6VpDcG%0Abxvd/rK5uZzS0hWcOPE+0dEXkJX1AhERgT12+P0yUGFT3l5KONasjsJlAkD1/15ohHWtJsbAVVx3%0Adyc1NU9QVXU/So0jI+MJZsz4WkCVjGUZqPAtG0/+2YKr8grgUVnIbH6+bLqpaTslJctpatpCTMzl%0AZGY+w7hx8VaHZRtjYhWQsCG7tii2S5MzZ7vSGeKMVBKnR7q729i79z62bFlIW9t+cnJeY86cN2Tw%0AH0ASgDCHHVsUm9AOfMScdfBc+oLjayesTpx+5MSJ/1BYOI/q6geYNu0aFi/exbRpVwVUycddUgIS%0A5jBz8u90XXo/qGDQXcbAOdz7D7UpyU7lFV+vmulb54+INh5rqfe7mn9nZxN7995Lbe1TjBuXRF7e%0AX5g69WKrw7I1SQDCPGbUjweuLtLGfRTcWmXkD/MSvl41M/DzbOnTzdaPVm4dP/5XyspW0tpaRXz8%0ATaSlrSUkZJLVYdmeJABhP0OtPBnqhuzDnc3bdFPSIL6ceB3uBvdWXiG5oaOjnj177uTQoZeJiMhi%0A7tz3iYo62+qw/IbMAQh7Ga5OP9zZ+lDft+O8hNXcufqx0xVSH0ePrmfz5jkcOvRLkpPvYuHC7TL4%0Ae0gSgLCX4ZqHDXe2PtT37XYrRztw5+rHZldI7e2HKS6+muLiKwgLm86CBZtIS3uY4GBpf+IpKQEJ%0AexmuTu+qVTEYZ/OZFzrfRdvDF+WVkW6eGunk9mgM9XmCra6QjOZtv6ai4lt0dTWTmvoQSUl3EhQU%0AanVofksSgLCX4er0/SZJBwyUmRfC9t9Y235ipC0wRjO5PRoDJ51tugqotbWa0tIbqa/fwOTJnyA7%0A+yUmTJg1/AvFkKQVhLCXgQMhuN8KwQ7tJ0Yag6vXufv6Mcpo3vYslZV3obUmLW0tCQk3oZRUrz0h%0ArSCEfxjNMkhvLfMcTf+bkcYw0u+PgV49rjQ3lzqat/2b6OiLyM5+nvDwmVaHNaZIAhD2M9I6vTeW%0AeY62i+lIYxiyN5CL14/Rjqvd3R3s3/84VVXGLRlnzfoF06dfJzt5TSDXUcI+RtunxxvLPEd7C8OR%0AxuC0N9Awr/eD2y16qrFxG1u3nsHevXcTE3MpixbtYsaMr8rgbxK5AhD24I2zWW/soh1JCWdgGaZg%0AGZS/61kMQ01uu3q9P+xsdlNXVyvV1WvYt+9HhIXFMmfO74mNXWp1WGOeJABhD97q0+OqfORurdzT%0AEo6zxLX9NyPbX+Bp6csfdja78bmfOPEBJSXLaWkpZcaMr5Ge/jihodEWBRxYpAQk7MHMs1lPuoBm%0AXuj8PVw9bmUZxu47m4f53Ds7mygvv5Vt286mu7uV/Px3mTXrZRn8fUgSgLAHM+8f4MkgXf6u8/dw%0A9biVZRi772we4nM/fnwDmzfPobb2GRISbmHRoiKmTPm0NXEGMNNLQEqpl4HPAUe01rmOx6YArwIp%0AQBVwtda63uxYhI2ZefNwTwZpTwd0q8swdr5jl5PPrCNEUxFXxuEdFzN+/CzmzfsXkZFLLAhOgG+u%0AAH4BDGzKfRfwntY6E3jP8bUIZGaezXpydeHplYhZZRi73LlsNAZ8ZkdjOti0uInD0ztITv4+CxZs%0Ak8HfYqYnAK31+8DxAQ9fBvzS8edfApebHYfwA/lXG7tdVzcYv3vrzNaTQdrTAd3dxOXJgG6nO5eN%0AhuOzbAvrpmhOM8W5LYxrD2ZB5COkpf1Qmrd54tQpaG/3+tv6pBWEUioF+FOfElCD1jrK8WcF1Pd8%0A7eS1K4GVAMnJyQuqq6tNj1eMQZ7smPX27lpP21vYoaVFXyP8PLTWHCq8mT0nnqdbdZNyaDqJuU8S%0AVHCND4L2U52dUFEBO3f2/1VZCe+9B5/61Ije1lUrCMsTgOPreq31sFP/0gvIImO43YBPDNXnx9k6%0A/9VRgIv/l0vXmXOXNVc/3xH2ZmppqaKs7Ebq698lMvJssrNfZPz4LO/G7c+0hoMHBw/0u3ZBW5vx%0AnKAgyMyEvDzj17JlkJExosPZrRfQYaVUnNb6oFIqDjhiURxiOGO03YBPDbUiyNnnOVRbCG9/9sP9%0AfD3cn6F1F7W1P6Oy8m6UUmRmPkN8/DcCu3lbUxMUFQ0e7Ovqep8zYwbk58Mtt/QO+LNnQ4SL3eFe%0AYlUCeAv4KrDW8fsfLIpDDMduN1L3R8P1+en7ee54DdpPufdcbxju5+sqbidJ7dSp3ZSWruDkyQ+Z%0AMuUzZGU9R3h4snfi9AednVBWNniwr6zsfc7EiZCbC0uX9g70ubkQE2NJyL5YBvpb4FwgRilVA9yP%0AMfC/ppRaDlQDMpLY1RhqN2CZ4W66Asbn6azc4uq53jLUz3fHa4DCaTmqzwofo3nbj6iqWkNw8ERm%0Azfo106dfO3b792gNBw44L9/0TNQGB0NWFixcCF/7Wu9gn5JilHZswvQEoLV2NeNzvtnHFl7g6uw1%0AInroO29ZzU7zFgP7/DgTmTj8Ddr7PtdbhtrH8N4anM9FqNOrohobt1BSspxTp7YTG3s1mZk/JSxs%0Amvfis1pjY/8z+h07jN/r+2xbio83BvcLLuhfvgm3/yon6QUkhubs7DU4DNoaocWxutdu8wJWzFsM%0Al3B6Nmy5mlQ9/z54Y+Xwx/F2q4ehNuC5jEfTNedSqvbcxf79jxEWNo05c94kNtaPV3N3dBjlm4Fn%0A9VVVvc+ZONEY3K+6qnegz8uDKVMsC3u05I5gYngDB7f2U72Df192uWuVr5dRerpSxlWycBW3Cgbd%0Abd6VjIfxNMRPobQglJaWcmbMWE56+mOEhjpdxW0/WkNtbf9BfscOKCnpX77Jzu4/yOfnw8yZ4Kdl%0ALUuXgXqLJACbcLlMURmbuKzm6/i8lXBGcztMMwyIpzNYU5nRyYG4FsLDU8nOXkd0tI0ruSdP9pZv%0Aeko3RUX9yzeJif0nY3vKN+PGWRe3Cey2DFT4M6v73wzH1/ENN1Hu7nyEN+5n4E194qkL3kvZrA7a%0AwjpJTPwWqakPEhw8wZq4BurogNLSwQN9302jkyYZg/vVV/ee0efmQnRgdx6VBCA8Z2bjNm/wdXxD%0AJRxP5yNs1tytfdZ57An9I4cPFzN+fA7zsl8iMvJMa4LRGmpq+g/0O3ca5ZuODuM5ISFG+eass2Dl%0Ayt7BPjnZb8s3ZpIEIDxntzPVgXwd31AJx0/3UWitOXr0dcrLb6Gzs56ZM+9j5szvExTko9JIQ4Pz%0AzVMnTvQ+JynJGOAvuaS3jDNrFoSF+SbGMUDmAITwBldlHrvPlzjR1naAsrKbqKv7A5MmLSQ7+yUm%0ATsw352Dt7cYZ/MCBfn+fK6rJk/tPxvbU66PMm3hev62WRzeUcqChhfioCFZdlM3l8xJMO57ZZA5A%0ACDO5Kt2Mcj7ClwOR1ppDh16mouI7aN1GWtqjJCZ+i6AgLwwTWsO+fYMH+pISYwctQGiocQb/P//T%0AO9Dn5Rln+j4s36zfVsvdb+ykpaMLgNqGFu5+YyeAXycBZyQBCGGmUcxH+HIgammppLT0BhoaNhIZ%0AeY6jedvIGo9RXz+4fFNU1L98k5xsDO6XXto70Gdl2aJ88+iG0tOfeY+Wji4e3VAqCUCIMcuM3cOj%0AmI/wxUCkdRc1NU+xd++9KBVMVtZzxMXd4F7ztrY25+Wbmj6roiIjjcH92mv7L7eMjPRK/GY40OB8%0AN7arx/2ZJAAhwNzdwyNc2WP2QHTqVDElJctpbPyIKVMucTRvSxr8RK2NJZUDB/rS0v7lm9mz4Zxz%0A+m+gSkz0u9U38VER1Dr5jOOjzO3MaQVJAEKALVfrmDUQdXe3s2/fWqqrHyQ4eDKzZ7/CtGnXGM3b%0Ajh8fPNAXFRk9cXqkpBiD+2WX9S/fhIaOKi67WHVRdr/SG0BEaDCrLsq2MCpzSAIQAmzZ9dSMgejk%0Ayc2Uli7n1KmdTAu9iIyqSwl762PY+Wtjbf2BA71Pjo42Bvfrrutfvpk82a1j+etKmp4Y/TF2T0kC%0AEAJsubvZKwNRdzdUV9O1s5CqxqfYH/cBYSeCyX08iJgPNgAbjInXnBw4//z+LRESEkZcvvH3lTSX%0Az0vwizhHSxKAEGDb3c0eDUR1dYObnBUXU5/eRNmd0JIIce8Gkb41l5BzPwu3Os7qMzO9Xr4JpJU0%0A/kwSgBBg/93NfbW2wu7dg1siHDzY+5ypU+lcOJs9j0RzMKeJ8EZFweZwosNC4eyDcGm+qX+3QFpJ%0A488kAQjRw2Z9eOjuhr17B0/KlpUZ3wOja2VODnz60/12yh4LLaSs7Ju0t9WSuD+M1L3jCO52lHN8%0AMLkdSCtp/JkkACHs4NixwXedKi6GU33uD5yWZgzyX/hC707ZjAyjAZpDe/tRKipu58iR3zJhQi65%0A/2lgcmPw4OOZPLkdSCtp/JkkAGEdO9220VdaWozyTd/Szc6dcOhQ73NiYozBffny3tU3c+YYd6Ry%0AQWvNkSOvUlFxK52dJ0hJ+QHJyXcR9O/5gO8ntwNpJY0/kwQgrGHFbRt9qbsbKisHl2/Ky3vLN+Hh%0ARvnmoovYOXUmLzVM4IOIeMIS4lh18Sy3B8vW1hrKy2+iru6PTJq02NG8Ldf4poWT24GyksafSQIQ%0A1rDhxqsRO3Jk8J2niouhudn4vlKQnt57Q5K+5Zvg4N4lk6GOcsmJVreWTGrdzcGDL7Jnzyq07qAl%0A/D7u/ev/UPt6NfFRRxxn3H40uS18zmUCUEoFAyuAROAdrfUHfb53r9b6QR/EJzzgVxtvbLjxaljN%0AzcbAPvCs/siR3ufExkJeHhWXL+O1tig+mhBPU3oWt1461+XPYiRLJpubKygru4GGhn8QFXUe+zrX%0A8L0/NNLSYdzXtv+6e5tNbgvbGOoK4HlgPLAJeEop9U+t9bcd31sKSAKwEb/beGPDjVendXXBnj2D%0AB/qKCqMvDhjlm9xc+Oxn+/e+mT590M+CZob8WXiyZLK7u5Oamh9TVfX/UGocWVnriItbzs2P/F3W%0A3QuPDZUAFmut8wGUUk8DP1NKvQFcA/hXd6cA4Hcbb+yy8erw4cEDfXGxMVkLRvkmI8MY3Jct6x3o%0A09Mh2MnqGjz/Wbi7ZLKpaSelpctpbNzM1KmfJyvrWcaNiwdk3b0YmaESwOnG3FrrTmClUuo+YCPg%0AejmCsITfDQBmbrxytroo/bPOyzdHj/a+bvp0Y3D/xjd6B/qcHBg/3qPDe/qzGG7JZHd3G9XVD7Nv%0A30OEhESRk/M7YmOvNpq3Oci6e4NflUFtYKgEUKiUulhr/U7PA1rrNUqpA8Cz5ocmPOGXA4AZG6+2%0A/Q5+eQscaIbDXXCkFB5cBvXdveWb8eONZZV9b0aSlwfTpnklBE9/FkMtmTx58iNKSpbT3FzMtGnX%0AkpHxY8LCYga9h6y798MyqA3IPYHHiEF1Z4wB4OGleWPzH7/Wzss327dCp+PftAKmBMH0IEiKhhuf%0ANwb6tDQIcuOGJyPkjZ9FV9cp9u79f9TU/Jhx4xLIynqeqVMvGfa4gXz2u2TtRqeJNyEqgg/uOs+C%0AiOxD7gk8xo3pjTdNTYPLNzt2GM3PesyYYQzuC0ONAX9aMMQGQWhPmaQdrrjClPCcDbwPL80b8c+i%0Avv49SktvoLV1L/Hx3yQtbS0hIcO3YA70dfd+Vwa1AUkAY4gtBwBPdvt2dhorbQa2RKis7H3O+PHG%0A6pvLL+9fvomNNb7/ZK5PVxe5Kjs8vDTP47POjo4GKitXcfDgi0REZDJ37j+Jivqk1+IckycHffhl%0AGdRikgCEeVzt9tUaYs8eXL7Ztcu4zywYJZqsLFiwAK6/vnegT00dunzj49VFnqz4GWoQPnbsLaN5%0AW/shkpK+S0rKaoKDvTNwBUptXOZBPDdsAlDGUoNrgTTHJHAyMENrvcn06IR/e28NnGqGI11wuNsx%0AKXsKHroWmvsMmnFxxuB+yy29u2RnzzbW2nvKx22d3S07uBqEVfcxMsIf5ujRV5kwIZ/c3D8wefKg%0AUu2o+N0S4REa02VQk7hzBfAzoBs4D1gDNAK/BxaZGJfwN52dRpvivmf07++Chj6LDMIwavOzguD6%0AJ3vP6qdO9W4sQ6wu8nYpxN2yw+BBWDM35m+EHF/HsbBWUlIeIDn5ewQFef++us7ig7FZG7dlGdTG%0A3EkAZ2it5yultgForeuVUmHDvUiMUVob940d2M1y925oN9oQEBxslG9SJkF0W++kbJQyNlZFJsGt%0At/o8dDNKIe6WHfoOtlPCj/LVnGcomFZIRUM213ziDSZMyBnR8YezflstCnC21k9q48KdBNDh6Auk%0AAZRSsRhXBGKsO3myt8lZ31/19b3PiY83yjYXXth7Rj9rllG+GTgHAJbeZtGMUoi7ZYf4qAgONJzi%0A3KR3uDr75wTRzSu7b2D3iatYcbk5g39PXM4GfwVSGxduJYCngDeBaUqpHwJfAO41NSrhWx0d/cs3%0APWf31dW9z5k0yVh9c9VVvQN9bu7Q5Rub3WbRrGWC7pQdvndBKIf2f5+s6CKKjs3lF8W3cKozgYeX%0Amjf4g+u/m8bcCeBAWHU0FgyZAJRSQcBe4LvA+RgnDpdrrXf7IDbhbVpDTc3gM/qSkv7lm+xsOPNM%0AuOGG3knZmTON8o2nbHSbRSuWCRrN254gqvl+JkaP4409d/LH8nOIjxrPvZ83f1B09XdOMPHvHCir%0AjsaCIROA1rpbKfWM1noeUOKjmIQ3nDjhvHzT0ND7nIQEY4C/+OL+5Ztx46yL20S+XibY1LSdkpLl%0ANDVtISbmCjIzn+G8c+N4ypSjOWfF0shAWXU0FrhTAnpPKXUl8Ib2p74RgaK9ffDqm4Hlm8mTjcH9%0AS1/qX76JjrYubgv4apmg0bztQfbtW0tIyBRycl4jNvYL/Zq3+YoVSyNlR67/GLYXkFKqEZgAdAKt%0AGGUgrbUefm/6cAdXqgpjWWkX0OmsV0VfAd0LSGvYv995+aajw3hOSIhRvukp2/T8Sk4eWflGeOzE%0AiQ8pLV1Oc3MJ06dfR0bGE4SGenmZq4Xcqe172pNH5gvMN+JeQFrrSeaEdNqntNbHTD6GfzlxYvBA%0Av3On8XiPpCRjcL/kkv7lmzBZoWuFzs4m9u69h9ranzJuXBJ5eX9h6tSLrQ5rWJ4Mvu7W9j0pO8l8%0AgbXc2QnstBmJ1vp974cTYNrbjTP4gQP9/j69bCIjB9+MJDcXoqKsi1v0c/z4XykrW0lraxXx8TeT%0AlvYwISFmnzeNnqeDr7u1fYckv5cAABqGSURBVE/KTjJfYC135gBW9flzOLAY2IKxM3i0NPCuUkoD%0Az2utXxj4BKXUSmAlQHJyshcOaQGtYd++wcssS0uNHbQAoaHGGfzZZ/cO9Pn5kJg45so3dr7k9yS2%0Ajo569uz5DocO/ZyIiGzmzv0XUVH/4+OIR87TwdeT2r67O3JlvsBa7pSALu37tVIqCfixl47/P1rr%0AWqXUNOCvSqmSgVcWjqTwAhhzAF46rnkaGga3LS4qMjZV9Zg50xjgP/9542w+P9/YORsA5Rs7X/J7%0AEtvRo29SXn4T7e1HSU6+i5kz7yc4eAS9iyzk6eBrxjJa6eBprZF0A60BZnvj4FrrWsfvR5RSb2Jc%0AXfhHaamtrbd80zPI79xprLPvERVlDPRf/nLvGX1urrEqJ0DZ+ZLfndja2g5RUXErR4/+HxMnziUv%0A720mTZpvRbij5unga8aSUungaS135gB+Sm8rkSBgLrB1tAdWSk0AgrTWjY4/X4jRbM5etDaWVPYt%0A3fSUb7oc/2jDwozuleee23/1TULCmCvfjJYZl/zeKikNFZvWmsOHf0VFxR10dTWTmvoQSUl3mtK8%0AzVc8HXzNWFIqHTyt5c4VQN91l53Ab7XWH3jh2NOBNx1ro0OA3/S9/7Aljh8fPCFbVASNjb3PSUkx%0ABvfLL+9dbpmZadTwxbC8fcnvzZKSq9hypp1kx47PUF+/gcmTl5Cd/SITJswaUbx2MpLB14xum9LB%0A0zru7AO4XWv9k+Ee8wWv7QNoazO6Vw7saHngQO9zoqP7n83n5xs3Eg/g8o03ePvexd68D+zA2BTd%0AXJT6F76Y/UuCgxRpaWtJSLgJo0OKEP5jNPcE/iowcLC/3slj9vXhh7BxY+9AX1bWv3yTkwPnn99/%0AwI+Pl/KNCbx9ye+qbOOqB767sXV3lHNjwdOkTC4iOvpCsrNfIDx85ohiFMKuXCYApdQ1wDIgVSn1%0AVp9vTQKOmx2YV736Kjz1FKSlGYP7lVf2DvSZmcYOWuEz3rzkd1W2URhn9J4cZ/22Wh5/t5h5U17h%0AsozfEhw8nlnZv2T69K9Y0sZBCLMNNfJ9CBwEYoDH+zzeCOwwMyivu/deePBBo6WxGFNWXZTNHa9+%0APKjnvQaPVhat31bLM+++yYrZTzJzciWbDy3h9fKb+f7kT3L5DBn8xdjkMgForauBauAs34VjkthY%0AqyMQJrl8XgLfevVjp99ztwzU1dXK9l2ruGvRqzS2R/LTbd9ny+FPAJ4lESH8jTvLQM8Efoqx9j8M%0ACAZOeaMZnBDeEKwUXU4WMwS7UbY5ceIDSkqWc05CKe/XXMDvSlbQ3Dnx9PdlR6oYy9wpfj8NfAl4%0AHVgIXAdkmRmUEJ5wNvgP9ThAZ2cjlZV3c+DAM4wbN5OXdz/C+9VzBj3PrB2pdm6HIQKHW+vZtNYV%0AQLDWuktr/XPA/m0ORcBwdXcrV48fP76BzZtzOXDgZyQk3MaiRUUsPfNaIkKD+z3PrB2pPctNaxta%0A0PTuXVi/rdbrxxJiKO4kgGalVBjwsVLqR0qpO9x8nRA+seqibLcG746O4+ze/VV27LiY4ODxzJv3%0AbzIzf8Kfdp443Qaip2yUEBUx4r0Jwxmq5YQQvuROCegrGAP+LcAdQBJwpZlBCeGJ4fYWaK05evT3%0AlJffQmdnHTNn3kty8j0EB4cP2vzVpfXp5GFWSUY6YBqkDGY9d7qBViulIoA4rfUPfBCTEB5ztbeg%0Are0g5eU3c+zYm0ycuICCgg1MnFhw+vtWNKezUwdMqwZhO3eFDSTDlnKUUpcCHwPvOL6eO2BjmBC2%0Ao7Xm4MGfs3lzDseP/4W0tLXMn//ffoM/WHM27m7JymxWzkVIGcwe3CkBrcZo0/wPAK31x0qpVBNj%0AEmJUWlr2Ula2kvr6vxEZeTbZ2S8yfrzzhWsjORsf7VmzXTpgWtmaW8pg9uBOAujQWp8YsBXe/jdm%0AEQFH6y5qa5+hsvJulAoiM/MZ4uO/MWTzNk9bInurdGGHDphWDsJ2KoMFMncSQLFSahkQrJTKBG7D%0AaBMhxoCxMhF36tRuSkuXc/Lkf5gy5TNkZT1PeHjSsK/z9Gzc1Vnzd17bzh2vfmzZZziSn6OVg7Dc%0ACMYe3EkAtwL3AG3Ab4ANwINmBiV8YyxMxHV3d7B//4+oqlpDcPBEZs36NdOnX+tR8zZPzsZdnR33%0AbDoz+zN0NtADI/o5WjkI26UMFuhc3g9AKfVrrfVXrOr974zX7gcgAO/20rdCY+MWSkq+zqlTO4iN%0AvZrMzJ8SFjbN1GO6+swGMuMzdHUvhXEhQTS0dIwohrFyBSiGNpL7ASxQSsUDX1dK/Qqjw+5pWmv/%0AagktBvHXibiurhaqqlazf/9jhIVNZ86cN4mNvdwnx3Z21uyMGZ+hq/KTq1jcicEOcxHCOkMlgOeA%0A94A0YAv9E4B2PC78mD9OxDU0vE9p6QpaWsqJi1tBWtqjhIZG+ez4A0sXQS4a0ZnxGXqaVOz8cxT2%0AMFQ76KeAp5RSz2qtv+nDmISP+NNEXGfnSSor7+LAgWcJD0+loOBvREefb0ksfc+aXZVlzPgMXSXs%0A6PGhtHZ0ey0GKQsFDnd2AsvgP0b5y0RcXd2fKSu7kba2WhIT7yA19QGCgydYHRbg28/QVcK+/9I5%0AXothLCwMEO4b9qbwdiKTwIGlo6OOiopvcfjw/zJ+fA7Z2S8RGXmm1WGZbqgzcLPPzv19YYBwbjQ3%0AhRfCp4zmba87mrfVM3Pm/cyceTdBQeOsDs10w52Bmz1p668LA8TISFtnYSttbQcoKrqCXbu+SHh4%0ACgsWbCU1dXVADP5gfY8cVxPHMqE8NkkCELagtebAgRfZtCmH+vp3SU9/jPnz/8PfyqewZO1GUu96%0AmyVrN475m6ZYfQZul0Z1wjekBCQs19JSSWnpDTQ0bCQq6lyystYxfnxGQE5Iemtp7kjnCvxlYYDw%0ADkkAwjJad1FT8xR7996DUqFkZT1PXNyK083brOxWaRVvLM0dbeKUzWGBQxKAsERTUxGlpStobPyI%0AqVM/R2bms4SHJ/Z7jtXlECt44ww8EBOnGBlJAMKnurvb2bfvYaqrf0hISCSzZ/+GadO+5LR5mzfK%0AIf64qWm0Z+CBmDjFyMgksPCZkyc3s2XLAqqqVhMb+wUWLdrF9OnXuOzcOdoJSSvveGUlWckj3CUJ%0AQJiuq6uZioo72br1TDo66snNfYucnN8QFhY75Osun5fAw0vzSIiKQGFsRnp4aZ7bZ8dWL6m0iqzk%0AEe6SEpAwVX39PygtXUFr6x7i4m4kPf0RQkIi3X79aMohVpdCrCo/yUoe4S5JAMIUnZ0n2LPnuxw8%0A+ALh4ekUFGwkOvpTPo3Bym6nVi9hlZU8wh1SAhJed+zYH9m0aQ4HD75IUtKdLFq0w+eDP1hbCgnU%0A8pPwL3IFILymvf0oFRW3c+TIb5kwIZfc3DeZPHmRZfFYWQqxuvzkDn9cISW8SxKAGDWtNUeO/Jby%0A8tvo6jpJSsoPSE6+i6CgsCFf54sByJulEE/itfvNdqwuUQl7kBKQGJXW1hqKij7P7t3XEhGRwcKF%0A20hJuc+twd+flmh6Gq/dV+JIiUqAJAAxQlp3c+DA82zenEN9/Xukpz/B/PkfMGHCHLde728DkKfx%0AjnYJq9n8oUQlzCcloAA20hJMc3MFZWU30NDwD6KiPkV29joiItI9Ora/DUAjidfOK3HsXqISviFX%0AAAFqJCWY7u5O9u17jMLCPBobt5KVtY6Cgvc8HvzB/3arehLv+m21tm9hbfcSlfANSxOAUupipVSp%0AUqpCKXWXlbEEGk9LGk1NO9i27SwqK1cRHX0hixfvIj5+xek2Dp4Oev42ALkbr7/Mbdi9RCV8w7IS%0AkFIqGHgG+DRQA2xWSr2ltd5lVUyBxN2SRnd3G9XVD7Fv30OEhESTk/M7YmOv7te/ZyQrSvxtt6q7%0A8fpTJ047l6iEb1g5B7AYqNBaVwIopX4HXAZIAvABd2rAJ078l9LS5TQ372L69C+Tnv4kYWExg14z%0A0kHP3wYgd+L1t7kNEdisLAElAPv7fF3jeKwfpdRKpVShUqrw6NGjPgturBuqpNHVdYqKim+zbdsn%0A6OpqJC/vbWbP/rXTwR9k0OvL3+Y2RGCz/SSw1voFrfVCrfXC2Nihu0cK97mqAZ+TUsLmzXnU1DxJ%0AfPw3WLSoiKlTLxnyvWTQ6+VvcxsisFlZAqoFkvp8neh4TPhI35JGR0cDlZWr2L79RSIiMpk7959E%0ARX3Srff51KxYXvnvPnSfxwJ10PO3uQ0R2KxMAJuBTKVUKsbA/yVgmYXxBKxjx/5AWdk3aW8/QlLS%0A90hJuZ/gYPfO3tdvq+X3W2r7Df4KuHKBf9X3vWlgEuhZWRWon4ewL8sSgNa6Uyl1C7ABCAZe1loX%0AWxVPIGpvP0x5+W0cPfoaEyYUkJf3RyZNWuDRezibANbA30sCd75G+uwIf2HpTmCt9Z+BP1sZQyDS%0AWnP48CtUVNxOV1cTqakPkpT0XYKCQj1+L5kAHsyfloKKwCatIAJMa+s+ysq+wfHjf2Hy5LPIzn6J%0ACRNmj/j9pKXAYJIUhb+w/Sog4R1ad1Nb+zM2b55DQ8M/ycj4CfPm/WtUgz/IqhdnZFWU8BeSAAJA%0Ac3MZH398LuXlNzN58pksWlREYuJtGJuxR0daCgwmSVH4CykBjWHd3Z3U1DzO3r3Gqp7s7JeZMeP6%0Afm0cvMHfdvSaTZaCCn8hCWCMamraTknJ12lq2kpMzBVkZj7DuHFxVocVMCQpCn8gCWCM6epqpbr6%0AQfbvf4SQkCnk5LxObOyVXj/rtyO5x60QnpEE4II/DiYnTnzoaN5WwvTpXyUj43FCQ6daHZZPyNp7%0AITwnCcAJfxtMOjub2Lv3Hmprf8q4cUnk57/DlCkXWR2WT61+q9hra+/9MfkLMRKSAJzwp408x4+/%0AS2npStra9pGQcDOpqQ8REjLJ6rB8av22WhpaOpx+z9O19/6W/IUYDVkG6oQ/bOTp6KinpORr7Nhx%0AEUFB4cyd+z6ZmT8NuMEfGPJG8p6uvfe3m9ULMRpyBeCE3Xe3Hj36BuXlN9PefpTk5LuZOfM+goPD%0ArQ7LMkMlZk/X3vtD8hfCW+QKwAm7buRpaztEUdEXKC6+krCwGSxYsJm0tIcCevAH14k5erzR28iT%0AexXLLl4RSCQBOGG33a1aaw4d+iWbN+dQV/cnUlMfYv78TUyaNM+SeOzGVcL+bH6cxzdot2vyF8IM%0AUgJywS4beVpaqigru5H6+neZPHkJ2dkvMmHCLKvDshVXO29HMpkvu3hFIFFa6+GfZRMLFy7UhYWF%0AVofhEz3N2yor7wIgLW0tCQk3odTYuGjzxVLL1Lvextm/bgXsXftZrx5LCDtTSm3RWi8c+LhcAdjQ%0AqVMllJau4OTJD4iOvojs7OcJD59pdVhe46ullnafzBfCamPjdHKM6O7uoLr6IQoLC2hu3s2sWb8k%0AP/8vY2rwB98ttZR6vhBDkysAm2hs3Epp6XKamj4mNvYLZGY+TVjYdKvDMoWvllpKPV+IoUkCsFhX%0AVwvV1WvYt+9RwsJimTPnDWJjr7A6LFP5sjRjl8l8IexISkAWamj4N4WFc9m3by0zZlzHokW7xvzg%0AD1KaEcIu5ArAAp2djVRW3s2BA88QHp5Cfv5fmTLlAqvD8hkpzQhhD5IAfKyu7h3Kym6krW0/CQm3%0Ak5r6ICEhE60Oy+c8Kc1Id04hzCEJwEc6OuqoqPg2hw//ivHjZzNv3r+JjPyE1WHZnnTnFMI8Mgdg%0AMq01R478H5s25XDkyG+YOfNeFi7cJoO/m6Q7pxDmkSsAE7W1HaS8/GaOHXuTiRPnU1DwLhMnFlgd%0All+R7pxCmEcSgAmM5m0/p6Li22jdRlraWhITv0NQkHzcnpLdvEKYR0pAXtbSspcdOy6ktHQ5EycW%0AsHDhdpKTvyeD/wjJklEhzCOjkpdo3UVt7dNUVn4fpYLJzHyW+PiVY6Z5m1VkyagQ5pEE4AWnTu2i%0AtHQ5J0/+lylTLiEr6znCw5OsDmvMkN28QphDEsAodHd3sG/fI1RXP0Bw8CRmz/5fpk1bhlLK6tCE%0AEGJYkgBG6OTJQkpLl3Pq1A5iY79IZuZThIVNszosIYRwmyQAD3V1tVBVdT/79z9OWNgMcnP/QEzM%0A560OSwghPCYJwAMNDf+ktHQFLS0VxMXdQFrajwgNjbI6LCGEGBFJAG7o7DxJZeX3OHDgOcLD0ygo%0A+BvR0edbHZYQQoyKJIBh1NX92dG87QCJid8mNXUNwcETrA5LCCFGTRKAC+3tx6io+BZHjrzC+PE5%0AzJ//f0yefIbVYQkhhNdIAhjAaN72KhUVt9LZ2cDMmfczc+bdBAWNszo0IYTwKkkAfbS11VJWdhN1%0AdW8xadJCsrNfZuLEPKvDEkIIU1iSAJRSq4EbgKOOh76vtf6zFbGAcdZ/8OCL7NlzJ1p3kJ7+GAkJ%0At0v/HiHEmGblCPek1voxC48PQEvLHkpLb6Ch4e9ERZ1LVtY6xo/PsDosIYQwXcCe4mrdRU3NU+zd%0Aew9KhZKV9TxxcSukeZsQImBYmQBuUUpdBxQC39Fa1zt7klJqJbASIDk52SsHbmoqorR0OY2Nm5g6%0A9VKysp5l3DhpNiaECCxKa23OGyv1N2CGk2/dA/wXOAZo4AEgTmv99eHec+HChbqwsHDEMXV3t7Nv%0A38NUV/+QkJBIMjJ+yrRpX5TmbUKIMU0ptUVrvXDg46ZdAWitL3DneUqpdcCfzIqjx8mTmxzN24qY%0ANm0ZGRk/Jiws1uzDCiGEbVm1CihOa33Q8eUVQJGZx6uqepCqqvsJC4sjN/ePxMR8zszDCSGEX7Bq%0ADuBHSqm5GCWgKuBGMw8WEZFOXNwNpKc/QkhIpJmHEkIIv2FJAtBaf8WXx5s+/RqmT7/Gl4cUQgjb%0AkzWPQggRoCQBCCFEgJIEIIQQAUoSgBBCBChJAEIIEaAkAQghRICSBCCEEAFKEoAQQgQo05rBmUEp%0AdRSoHuHLYzAa0NmRXWOza1xg39jsGhfYNza7xgX2jc3TuGZqrQc1P/OrBDAaSqlCZ93w7MCusdk1%0ALrBvbHaNC+wbm13jAvvG5q24pAQkhBABShKAEEIEqEBKAC9YHcAQ7BqbXeMC+8Zm17jAvrHZNS6w%0Ab2xeiStg5gCEEEL0F0hXAEIIIfqQBCCEEAEqIBOAUuo7SimtlIqxOhYApdQDSqkdSqmPlVLvKqXi%0ArY6ph1LqUaVUiSO+N5VSUVbHBKCUukopVayU6lZK2WKZnlLqYqVUqVKqQil1l9Xx9FBKvayUOqKU%0AMvXWq55SSiUppf6ulNrl+FnebnVMAEqpcKXUJqXUdkdcP7A6poGUUsFKqW1KqVHdTz3gEoBSKgm4%0AENhndSx9PKq1ztdazwX+BNxndUB9/BXI1VrnA2XA3RbH06MIWAq8b3UgYPyHBJ4BPgPkANcopXKs%0Ajeq0XwAXWx2EE53Ad7TWOcCZwM02+czagPO01gXAXOBipdSZFsc00O3A7tG+ScAlAOBJ4LsY9yO2%0ABa31yT5fTsBesb2rte50fPlfINHKeHporXdrrUutjqOPxUCF1rpSa90O/A64zOKYANBavw8ctzqO%0AgbTWB7XWWx1/bsQY0BKsjQq0ocnxZajjl23+TyqlEoHPAi+O9r0CKgEopS4DarXW262OZSCl1A+V%0AUvuBa7HXFUBfXwf+YnUQNpUA7O/zdQ02GMz8hVIqBZgHfGRtJAZHieVj4AjwV621LeJy+DHGSWz3%0AaN/IkpvCm0kp9TdghpNv3QN8H6P843NDxaW1/oPW+h7gHqXU3cAtwP12ic3xnHswLtlfsVNcwv8p%0ApSYCvwe+NeBq2DJa6y5grmPO602lVK7W2vI5FKXU54AjWustSqlzR/t+Yy4BaK0vcPa4UioPSAW2%0AK6XAKGVsVUot1lofsiouJ14B/owPE8BwsSmlrgc+B5yvfbhxxIPPzA5qgaQ+Xyc6HhNDUEqFYgz+%0Ar2it37A6noG01g1Kqb9jzKFYngCAJcDnlVKXAOHAZKXU/2qtvzySNwuYEpDWeqfWeprWOkVrnYJx%0AiT7fF4P/cJRSmX2+vAwosSqWgZRSF2Ncbn5ea91sdTw2thnIVEqlKqXCgC8Bb1kck60p40zsJWC3%0A1voJq+PpoZSK7VntppSKAD6NTf5Paq3v1lonOsawLwEbRzr4QwAlAJtbq5QqUkrtwChR2WI5nMPT%0AwCTgr45lqs9ZHRCAUuoKpVQNcBbwtlJqg5XxOCbKbwE2YExmvqa1LrYyph5Kqd8C/wGylVI1Sqnl%0AVsfksAT4CnCe49/Wx44zW6vFAX93/H/cjDEHMKrllnYlrSCEECJAyRWAEEIEKEkAQggRoCQBCCFE%0AgJIEIIQQAUoSgBBCBChJACLgKKVuU0rtVkp5vKtZKZWilFpmRlyO97/F0U3UNt1qxdglCUAEopuA%0AT2utrx3Ba1MAjxOAo1uoOz4ALgCqPT2GEJ6SBCACimMjWxrwF6XUHUqpCY5++Zsc/dUvczwvRSn1%0AL6XUVsevTzjeYi1wtmPT0h1KqeuVUk/3ef8/9fRoUUo1KaUeV0ptB85SSn3ZcZyPlVLPO0sKWutt%0AWusqkz8GIQBJACLAaK2/ARwAPqW1fhKjSeBGrfVi4FPAo0qpCRhdID+ttZ4PfBF4yvEWdwH/0lrP%0Adbx+KBOAjxx95esc77PEcd+HLozOr0JYZsw1gxPCQxdiNNe60/F1OJCMkSSeVkr1DNZZI3jvLoxG%0AZwDnAwuAzY5mhBEYSUYIy0gCEIFOAVcOvLmMUmo1cBgowLhSbnXx+k76X0mH9/lzq6OtcM9xfqm1%0Atssd1YSQEpAIeBuAWx2dKVFKzXM8Hgkc1Fp3YzQs66nXN2I0x+tRhdE3Pshxu9HFLo7zHvAFpdQ0%0Ax3GmKKVmevVvIoSHJAGIQPcAxi3/diilih1fA/wM+KpjAncWcMrx+A6gy3HD8DswVu3sBXZhzBNs%0AdXYQrfUu4F7gXUeXyb9idJ3sx7FEtQbjfgI7lFKjvu2fEK5IN1AhhAhQcgUghBABShKAEEIEKEkA%0AQggRoCQBCCFEgJIEIIQQAUoSgBBCBChJAEIIEaD+Pws36Fr272O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7432470" cy="507111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6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38"/>
    </mc:Choice>
    <mc:Fallback>
      <p:transition spd="slow" advTm="49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</a:t>
            </a:r>
            <a:r>
              <a:rPr lang="en-US" dirty="0" smtClean="0"/>
              <a:t>classification </a:t>
            </a:r>
            <a:r>
              <a:rPr lang="en-US" dirty="0"/>
              <a:t>problems, we are given data as X and </a:t>
            </a:r>
            <a:r>
              <a:rPr lang="en-US" dirty="0" smtClean="0"/>
              <a:t>labels as </a:t>
            </a:r>
            <a:r>
              <a:rPr lang="en-US" dirty="0"/>
              <a:t>y</a:t>
            </a:r>
            <a:r>
              <a:rPr lang="en-US" dirty="0" smtClean="0"/>
              <a:t>.</a:t>
            </a:r>
          </a:p>
          <a:p>
            <a:r>
              <a:rPr lang="en-US" dirty="0"/>
              <a:t>Here, we are </a:t>
            </a:r>
            <a:r>
              <a:rPr lang="en-US" dirty="0" smtClean="0"/>
              <a:t>up to </a:t>
            </a:r>
            <a:r>
              <a:rPr lang="en-US" dirty="0"/>
              <a:t>learn a model where, y will be predicted </a:t>
            </a:r>
            <a:r>
              <a:rPr lang="en-US" dirty="0" smtClean="0"/>
              <a:t>as a </a:t>
            </a:r>
            <a:r>
              <a:rPr lang="en-US" dirty="0"/>
              <a:t>function of X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rgbClr val="00B050"/>
                </a:solidFill>
              </a:rPr>
              <a:t>In </a:t>
            </a:r>
            <a:r>
              <a:rPr lang="en-US" dirty="0" smtClean="0">
                <a:solidFill>
                  <a:srgbClr val="00B050"/>
                </a:solidFill>
              </a:rPr>
              <a:t>classification</a:t>
            </a:r>
            <a:r>
              <a:rPr lang="en-US" dirty="0">
                <a:solidFill>
                  <a:srgbClr val="00B050"/>
                </a:solidFill>
              </a:rPr>
              <a:t>, the label y is categorical or discrete in value</a:t>
            </a:r>
            <a:r>
              <a:rPr lang="en-US" dirty="0" smtClean="0">
                <a:solidFill>
                  <a:srgbClr val="00B050"/>
                </a:solidFill>
              </a:rPr>
              <a:t>.</a:t>
            </a:r>
          </a:p>
          <a:p>
            <a:r>
              <a:rPr lang="en-US" dirty="0"/>
              <a:t>For example, suppose you are given many features of a </a:t>
            </a:r>
            <a:r>
              <a:rPr lang="en-US" dirty="0" smtClean="0"/>
              <a:t>fish, like </a:t>
            </a:r>
            <a:r>
              <a:rPr lang="en-US" dirty="0"/>
              <a:t>length, weight, eggs, months and you have to </a:t>
            </a:r>
            <a:r>
              <a:rPr lang="en-US" dirty="0" smtClean="0"/>
              <a:t>predict whether </a:t>
            </a:r>
            <a:r>
              <a:rPr lang="en-US" dirty="0"/>
              <a:t>it is legal to be caught or not. This problem can </a:t>
            </a:r>
            <a:r>
              <a:rPr lang="en-US" dirty="0" smtClean="0"/>
              <a:t>be formulated </a:t>
            </a:r>
            <a:r>
              <a:rPr lang="en-US" dirty="0"/>
              <a:t>as a </a:t>
            </a:r>
            <a:r>
              <a:rPr lang="en-US" dirty="0" smtClean="0"/>
              <a:t>classification </a:t>
            </a:r>
            <a:r>
              <a:rPr lang="en-US" dirty="0"/>
              <a:t>problem.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181600"/>
            <a:ext cx="3962400" cy="3810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9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321"/>
    </mc:Choice>
    <mc:Fallback>
      <p:transition spd="slow" advTm="92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https://colab.research.google.com/drive/1l4elDzd4hi5THis8Q-VZNT2U4dhboDbS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85"/>
    </mc:Choice>
    <mc:Fallback>
      <p:transition spd="slow" advTm="29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8" y="1808163"/>
            <a:ext cx="8447862" cy="398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0" y="2057400"/>
            <a:ext cx="914400" cy="403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9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13"/>
    </mc:Choice>
    <mc:Fallback>
      <p:transition spd="slow" advTm="53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will first try to predict the class of the dataset based on two features, 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  <a:r>
              <a:rPr lang="en-US" dirty="0" smtClean="0"/>
              <a:t>.</a:t>
            </a:r>
          </a:p>
          <a:p>
            <a:r>
              <a:rPr lang="en-US" dirty="0" smtClean="0"/>
              <a:t>Link to data: </a:t>
            </a:r>
            <a:r>
              <a:rPr lang="en-US" dirty="0" smtClean="0">
                <a:hlinkClick r:id="rId4"/>
              </a:rPr>
              <a:t>https://raw.githubusercontent.com/swakkhar/MachineLearning/master/Codes/logistic.csv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38287"/>
            <a:ext cx="3581400" cy="457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172200" y="1828800"/>
            <a:ext cx="24384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0" y="12192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7600" y="12192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45538" y="123086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8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36"/>
    </mc:Choice>
    <mc:Fallback>
      <p:transition spd="slow" advTm="45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71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We will first try to </a:t>
            </a:r>
            <a:r>
              <a:rPr lang="en-US" dirty="0" smtClean="0">
                <a:solidFill>
                  <a:srgbClr val="00B050"/>
                </a:solidFill>
              </a:rPr>
              <a:t>visualize</a:t>
            </a:r>
            <a:r>
              <a:rPr lang="en-US" dirty="0" smtClean="0"/>
              <a:t> the class of the dataset based on two features, 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0200"/>
            <a:ext cx="5638800" cy="411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18"/>
    </mc:Choice>
    <mc:Fallback>
      <p:transition spd="slow" advTm="121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smtClean="0"/>
              <a:t>first</a:t>
            </a:r>
            <a:r>
              <a:rPr lang="en-US" dirty="0"/>
              <a:t>, we are going to try a linear classier called </a:t>
            </a:r>
            <a:r>
              <a:rPr lang="en-US" dirty="0" smtClean="0"/>
              <a:t>logistic regression</a:t>
            </a:r>
            <a:r>
              <a:rPr lang="en-US" dirty="0"/>
              <a:t>. We can apply logistic regression when the data </a:t>
            </a:r>
            <a:r>
              <a:rPr lang="en-US" dirty="0" smtClean="0"/>
              <a:t>is linearly </a:t>
            </a:r>
            <a:r>
              <a:rPr lang="en-US" dirty="0"/>
              <a:t>separable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00400"/>
            <a:ext cx="741495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3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18"/>
    </mc:Choice>
    <mc:Fallback>
      <p:transition spd="slow" advTm="46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for Logistic Regression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64" y="1766734"/>
            <a:ext cx="8782936" cy="432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48"/>
    </mc:Choice>
    <mc:Fallback>
      <p:transition spd="slow" advTm="92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7689"/>
            <a:ext cx="7924800" cy="540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3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20"/>
    </mc:Choice>
    <mc:Fallback>
      <p:transition spd="slow" advTm="8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519238"/>
            <a:ext cx="8462403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9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19"/>
    </mc:Choice>
    <mc:Fallback>
      <p:transition spd="slow" advTm="62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258</Words>
  <Application>Microsoft Office PowerPoint</Application>
  <PresentationFormat>On-screen Show (4:3)</PresentationFormat>
  <Paragraphs>36</Paragraphs>
  <Slides>20</Slides>
  <Notes>0</Notes>
  <HiddenSlides>0</HiddenSlides>
  <MMClips>20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Logistic Regression</vt:lpstr>
      <vt:lpstr>Classification</vt:lpstr>
      <vt:lpstr>Data</vt:lpstr>
      <vt:lpstr>Experiments</vt:lpstr>
      <vt:lpstr>Experiments</vt:lpstr>
      <vt:lpstr>Logistic Regression</vt:lpstr>
      <vt:lpstr>Gradient Descent for Logistic Regression</vt:lpstr>
      <vt:lpstr>Linear Classification</vt:lpstr>
      <vt:lpstr>Linear Classification</vt:lpstr>
      <vt:lpstr>A step function!</vt:lpstr>
      <vt:lpstr>A sigmoid function</vt:lpstr>
      <vt:lpstr>A new loss function - Cross-entropy</vt:lpstr>
      <vt:lpstr>Cross Entropy Loss Function</vt:lpstr>
      <vt:lpstr>Cross Entropy Loss Function</vt:lpstr>
      <vt:lpstr>Comments on Gradient Descent</vt:lpstr>
      <vt:lpstr>Gradient Descent Algorithm</vt:lpstr>
      <vt:lpstr>Lighter Gradient Descent Algorithm</vt:lpstr>
      <vt:lpstr>Gradient Descent</vt:lpstr>
      <vt:lpstr>Comparison</vt:lpstr>
      <vt:lpstr>Note Book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Windows User</dc:creator>
  <cp:lastModifiedBy>Windows User</cp:lastModifiedBy>
  <cp:revision>51</cp:revision>
  <dcterms:created xsi:type="dcterms:W3CDTF">2020-03-29T12:54:08Z</dcterms:created>
  <dcterms:modified xsi:type="dcterms:W3CDTF">2020-03-29T14:49:05Z</dcterms:modified>
</cp:coreProperties>
</file>